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4" autoAdjust="0"/>
    <p:restoredTop sz="91117" autoAdjust="0"/>
  </p:normalViewPr>
  <p:slideViewPr>
    <p:cSldViewPr snapToGrid="0">
      <p:cViewPr varScale="1">
        <p:scale>
          <a:sx n="68" d="100"/>
          <a:sy n="68" d="100"/>
        </p:scale>
        <p:origin x="822" y="60"/>
      </p:cViewPr>
      <p:guideLst/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00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51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6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548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38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50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730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73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77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31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027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40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57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29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90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7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6C046D-463B-437A-ABC5-5538205B8413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2F87A-512B-4E47-A52B-353890FA37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631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121213" y="5888257"/>
            <a:ext cx="9535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DÜNYA’NIN ŞEKLİ VE HAREKETLERİ</a:t>
            </a:r>
            <a:endParaRPr lang="tr-TR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3162"/>
          </a:xfrm>
        </p:spPr>
        <p:txBody>
          <a:bodyPr/>
          <a:lstStyle/>
          <a:p>
            <a:pPr algn="ctr"/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küresel şeklinin sonuçları ;</a:t>
            </a:r>
            <a:endParaRPr lang="tr-TR" sz="4000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103312" y="1325880"/>
            <a:ext cx="8946541" cy="492251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Kutup Yıldızı’nın görünüm açısı Ekvator’dan Kuzey Kutbu’na doğru gidildikçe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Ardışık meridyenler arasındaki mesafe, Ekvator’dan kutuplara doğru gidildikçe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azalır 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Bütün meridyenlerin bir kutuptan diğerine uzanması sonucu, boyları birbirine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eşittir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Paralel dairelerinin uzunluğu ise Ekvator’dan kutuplara doğru gidildikçe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küçülür </a:t>
            </a:r>
          </a:p>
          <a:p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4582"/>
          </a:xfrm>
        </p:spPr>
        <p:txBody>
          <a:bodyPr/>
          <a:lstStyle/>
          <a:p>
            <a:pPr algn="ctr"/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küresel şeklinin sonuçları ;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4293" y="1257300"/>
            <a:ext cx="8946541" cy="5212080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Yer’in ekseni çevresindeki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çizgisel dönüş hızı,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Ekvator’dan kutuplara doğru gidildikçe 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azalır</a:t>
            </a:r>
          </a:p>
          <a:p>
            <a:endParaRPr lang="tr-TR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4" y="2560320"/>
            <a:ext cx="9404722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6002"/>
          </a:xfrm>
        </p:spPr>
        <p:txBody>
          <a:bodyPr/>
          <a:lstStyle/>
          <a:p>
            <a:pPr algn="ctr"/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küresel şeklinin sonuçları ;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3" y="1348740"/>
            <a:ext cx="5114608" cy="4899659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Kürenin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düzleme aktarılmasındaki zorluktan dolayı harita çizimlerinde hatalar meydana gelir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küresel yapısından dolayı, yerden yükseldikçe görüş alanı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genişler</a:t>
            </a:r>
          </a:p>
          <a:p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508761"/>
            <a:ext cx="500634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6022"/>
          </a:xfrm>
        </p:spPr>
        <p:txBody>
          <a:bodyPr/>
          <a:lstStyle/>
          <a:p>
            <a:pPr algn="ctr"/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küresel şeklinin sonuçları ;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348740"/>
            <a:ext cx="8946541" cy="489965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kendi ekseni etrafındaki dönüş hızına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çizgisel hız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denir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 cisimlerin ekseni etrafında birim zamanda kat ettiği açıya ise </a:t>
            </a:r>
            <a:r>
              <a:rPr lang="tr-TR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açısal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hız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denir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Çizgisel hız Dünya’nın şeklinden dolayı Ekvator’dan kutuplara doğru gidildikçe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azalırken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açısal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hız Dünya’nın her enleminde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eşittir, değişmez.</a:t>
            </a:r>
          </a:p>
        </p:txBody>
      </p:sp>
    </p:spTree>
    <p:extLst>
      <p:ext uri="{BB962C8B-B14F-4D97-AF65-F5344CB8AC3E}">
        <p14:creationId xmlns:p14="http://schemas.microsoft.com/office/powerpoint/2010/main" val="25973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DÜNYA’NIN KENDİ EKSENİ ETRAFINDAKİ HAREKETİ (GÜNLÜK HAREKET)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4713" y="1853248"/>
            <a:ext cx="7103428" cy="4395151"/>
          </a:xfrm>
        </p:spPr>
        <p:txBody>
          <a:bodyPr>
            <a:normAutofit lnSpcReduction="10000"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Dünya, ekseni etrafında batıdan doğuya doğru döner. 24 saat (bir gün) süren bu harekete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günlük hareket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 kendi ekseni etrafında atmosferle birlikte döndüğünden bu dönüş hissedilmez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kendi ekseni etrafındaki dönüş hızı en fazla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Ekvator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üzerindedir.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41" y="2057400"/>
            <a:ext cx="3566159" cy="39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DÜNYA’NIN KENDİ EKSENİ ETRAFINDAKİ HAREKETİ (GÜNLÜK HAREKET)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55675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hız saatte yaklaşık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1670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km’dir. Kutup noktalarında ise bu hız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sıfıra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kadar düşer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hızının her enlemde farklı oluşu nedeniyle Güneş,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Ekvator’da çabuk doğar, çabuk 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batar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Kutuplara doğru gidildikçe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Güneş’in doğuş (tan) ve batış (gurup) anlarında geçen süre uzar.</a:t>
            </a:r>
          </a:p>
        </p:txBody>
      </p:sp>
    </p:spTree>
    <p:extLst>
      <p:ext uri="{BB962C8B-B14F-4D97-AF65-F5344CB8AC3E}">
        <p14:creationId xmlns:p14="http://schemas.microsoft.com/office/powerpoint/2010/main" val="20412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61782"/>
          </a:xfrm>
        </p:spPr>
        <p:txBody>
          <a:bodyPr/>
          <a:lstStyle/>
          <a:p>
            <a:pPr algn="ctr"/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DÜNYA’NIN KENDİ EKSENİ ETRAFINDAKİ 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HAREKETİNİN SONUÇLARI;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714500"/>
            <a:ext cx="8946541" cy="453389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kendi ekseni etrafındaki hareketi sırasında gece ve gündüz birbirini takip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eder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ışınlarının yeryüzüne düşme açıları da gün içinde sürekli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değişir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ışınları sabah ve akşam vakitleri küçük açılarla, öğle vakti ise dik veya dike yakın açılarla düşer. Buna bağlı olarak cisimlerin gün içindeki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gölge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uzunlukları değişir. </a:t>
            </a:r>
          </a:p>
        </p:txBody>
      </p:sp>
    </p:spTree>
    <p:extLst>
      <p:ext uri="{BB962C8B-B14F-4D97-AF65-F5344CB8AC3E}">
        <p14:creationId xmlns:p14="http://schemas.microsoft.com/office/powerpoint/2010/main" val="76184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07502"/>
          </a:xfrm>
        </p:spPr>
        <p:txBody>
          <a:bodyPr/>
          <a:lstStyle/>
          <a:p>
            <a:pPr algn="ctr"/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DÜNYA’NIN KENDİ EKSENİ ETRAFINDAKİ HAREKETİNİN SONUÇLARI;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8"/>
            <a:ext cx="9640888" cy="4195481"/>
          </a:xfrm>
        </p:spPr>
        <p:txBody>
          <a:bodyPr>
            <a:no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Gölge boyları sabah ve akşam saatlerinde uzun, öğle vaktinde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kısadır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ışınlarının düşme açısına bağlı olarak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günlük sıcaklık farkları oluşur. 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Bunun sonucunda;</a:t>
            </a:r>
          </a:p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kayaçlarda fiziksel ayrışma,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günlük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basınç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farkları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meltem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rüzgârları oluşur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8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93202"/>
          </a:xfrm>
        </p:spPr>
        <p:txBody>
          <a:bodyPr/>
          <a:lstStyle/>
          <a:p>
            <a:pPr algn="ctr"/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DÜNYA’NIN KENDİ EKSENİ ETRAFINDAKİ HAREKETİNİN SONUÇLARI;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3" y="1645920"/>
            <a:ext cx="5411788" cy="460247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günlük hareketine bağlı olarak sürekli rüzgârların ve okyanus akıntılarının yönlerinde sapmalar olur.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ve 60° enlemlerinde dinamik basınç kuşakları oluşur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95" y="1918334"/>
            <a:ext cx="4482796" cy="363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3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30362"/>
          </a:xfrm>
        </p:spPr>
        <p:txBody>
          <a:bodyPr/>
          <a:lstStyle/>
          <a:p>
            <a:pPr algn="ctr"/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DÜNYA’NIN KENDİ EKSENİ ETRAFINDAKİ HAREKETİNİN SONUÇLARI;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783080"/>
            <a:ext cx="9618028" cy="4465319"/>
          </a:xfrm>
        </p:spPr>
        <p:txBody>
          <a:bodyPr>
            <a:no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 kendi ekseni etrafında dönen bir küre olduğu için onun üzerinde serbest hareket eden her cisim ve rüzgârlar, Kuzey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Yarım Küre'de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geldikleri yönün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sağına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Güney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Yarım Küre'de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soluna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sapar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sapma kuvvetine </a:t>
            </a:r>
            <a:r>
              <a:rPr lang="tr-T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coriolis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koriyolis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(merkezkaç) kuvveti 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denir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 batıdan doğuya doğru döndüğünden </a:t>
            </a:r>
            <a:r>
              <a:rPr lang="tr-TR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doğudaki bir nokta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batıdakine göre Güneş’i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önce görür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Bunun sonucunda yerel saat farkları meydana gelir</a:t>
            </a:r>
          </a:p>
        </p:txBody>
      </p:sp>
    </p:spTree>
    <p:extLst>
      <p:ext uri="{BB962C8B-B14F-4D97-AF65-F5344CB8AC3E}">
        <p14:creationId xmlns:p14="http://schemas.microsoft.com/office/powerpoint/2010/main" val="309609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EVREN, GÜNEŞ SİSTEMİ, DÜNYA’MIZ</a:t>
            </a: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515980"/>
            <a:ext cx="8946541" cy="4732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 da dâhil olmak üzere, bütün gezegenleri, yıldızları, gök adalarını, kümeleri, gaz ve bulutları içine alan uzayın bütününe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evren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Evrendeki Samanyolu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Galaksi’sinde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yer alan Güneş ve onun çekim etkisi altında kalan sekiz gezegen ile bu gezegenlerin uyduları, cüce gezegenler ve uyduları ile birlikte milyarlarca küçük gök cismi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</a:t>
            </a:r>
            <a:r>
              <a:rPr lang="tr-TR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sistemi’ni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oluşturur.</a:t>
            </a:r>
          </a:p>
        </p:txBody>
      </p:sp>
    </p:spTree>
    <p:extLst>
      <p:ext uri="{BB962C8B-B14F-4D97-AF65-F5344CB8AC3E}">
        <p14:creationId xmlns:p14="http://schemas.microsoft.com/office/powerpoint/2010/main" val="12162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316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 batıdan doğuya doğru döndüğünden;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325880"/>
            <a:ext cx="5594668" cy="4968239"/>
          </a:xfrm>
        </p:spPr>
        <p:txBody>
          <a:bodyPr>
            <a:noAutofit/>
          </a:bodyPr>
          <a:lstStyle/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Coğrafi yönler oluşur. </a:t>
            </a:r>
          </a:p>
          <a:p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 Güneş doğuda erken doğup erken batarken batıda daha geç doğar ve daha geç batar. </a:t>
            </a:r>
          </a:p>
          <a:p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 Bir yerin </a:t>
            </a:r>
            <a:r>
              <a:rPr lang="tr-TR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doğusunda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bulunan yerlerin yerel saati, batısında bulunan yerlere göre daha </a:t>
            </a:r>
            <a:r>
              <a:rPr lang="tr-TR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ileridir. </a:t>
            </a:r>
            <a:endParaRPr lang="tr-TR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55902"/>
            <a:ext cx="4320539" cy="430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746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 batıdan doğuya doğru döndüğünden;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3" y="1257300"/>
            <a:ext cx="5983287" cy="4991099"/>
          </a:xfrm>
        </p:spPr>
        <p:txBody>
          <a:bodyPr>
            <a:normAutofit lnSpcReduction="10000"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 Cisimlerin gölgesi, sabah saatlerinde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batı ya da batı yönlerine;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akşam saatlerinde ise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doğu ya da doğu yönlerine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düşer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 Sürekli rüzgârlar ve okyanus akıntıları Kuzey Yarım Küre’de hareket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yönünün sağına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Güney Yarım Küre’de ise hareket yönünün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soluna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sapar </a:t>
            </a:r>
          </a:p>
          <a:p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454467"/>
            <a:ext cx="4573895" cy="459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34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8464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DÜNYA’NIN GÜNEŞ ETRAFINDAKİ HAREKETİ (YILLIK HAREKET)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897380"/>
            <a:ext cx="9732328" cy="4351019"/>
          </a:xfrm>
        </p:spPr>
        <p:txBody>
          <a:bodyPr>
            <a:normAutofit lnSpcReduction="10000"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Dünya, ekseni etrafındaki hareketini sürdürürken aynı anda Güneş etrafında da hareket eder.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Yaklaşık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365 gün 6 saat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yıl) süren bu harekete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yıllık hareket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Güneş etrafında dönerken izlediği elips şeklindeki yola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yörünge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denir.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Yörüngenin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oluşturduğu düzleme ise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yörünge düzlemi (</a:t>
            </a:r>
            <a:r>
              <a:rPr lang="tr-TR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ekliptik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denir</a:t>
            </a:r>
          </a:p>
        </p:txBody>
      </p:sp>
    </p:spTree>
    <p:extLst>
      <p:ext uri="{BB962C8B-B14F-4D97-AF65-F5344CB8AC3E}">
        <p14:creationId xmlns:p14="http://schemas.microsoft.com/office/powerpoint/2010/main" val="1572357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3892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DÜNYA’NIN GÜNEŞ ETRAFINDAKİ HAREKETİ (YILLIK HAREKET)</a:t>
            </a:r>
            <a:endParaRPr lang="tr-TR" sz="40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10" y="2057718"/>
            <a:ext cx="8384924" cy="4373562"/>
          </a:xfrm>
        </p:spPr>
      </p:pic>
    </p:spTree>
    <p:extLst>
      <p:ext uri="{BB962C8B-B14F-4D97-AF65-F5344CB8AC3E}">
        <p14:creationId xmlns:p14="http://schemas.microsoft.com/office/powerpoint/2010/main" val="2738820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Yörüngesinin Elips Şeklinde Olmasının Sonuçları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5201" y="2052918"/>
            <a:ext cx="9754699" cy="4195481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yıllık hareketi sırasında, Güneş’e olan uzaklığı değişir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Dünya,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Ocak'ta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Güneş’e en yakın konuma ulaşır. Bu duruma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günberi (</a:t>
            </a:r>
            <a:r>
              <a:rPr lang="tr-TR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perihel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Temmuz'da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Dünya, Güneş’e en uzak konuma ulaşır. Bu duruma ise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günöte (</a:t>
            </a:r>
            <a:r>
              <a:rPr lang="tr-TR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afel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adı verilir </a:t>
            </a:r>
          </a:p>
        </p:txBody>
      </p:sp>
    </p:spTree>
    <p:extLst>
      <p:ext uri="{BB962C8B-B14F-4D97-AF65-F5344CB8AC3E}">
        <p14:creationId xmlns:p14="http://schemas.microsoft.com/office/powerpoint/2010/main" val="983306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Yörüngesinin Elips Şeklinde Olmasının Sonuçları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853248"/>
            <a:ext cx="9806940" cy="4730431"/>
          </a:xfrm>
        </p:spPr>
      </p:pic>
    </p:spTree>
    <p:extLst>
      <p:ext uri="{BB962C8B-B14F-4D97-AF65-F5344CB8AC3E}">
        <p14:creationId xmlns:p14="http://schemas.microsoft.com/office/powerpoint/2010/main" val="2461031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Yörüngesinin Elips Şeklinde Olmasının Sonuçları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691640"/>
            <a:ext cx="9412288" cy="4556759"/>
          </a:xfrm>
        </p:spPr>
        <p:txBody>
          <a:bodyPr>
            <a:normAutofit lnSpcReduction="10000"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Güneş’e yakınlaşmasıyla Güneş’in çekim gücü artar ve bu durum, Dünya’nın yörüngesi üzerinde normalden daha hızlı hareket etmesine neden olur.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Güneş’ten uzaklaşmasıyla kendi yörüngesi üzerindeki hızı normalden daha yavaş olur.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hız değişimi,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 başlangıç tarihleri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 sürelerinin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iki yarım kürede farklı olmasına neden olur</a:t>
            </a:r>
          </a:p>
        </p:txBody>
      </p:sp>
    </p:spTree>
    <p:extLst>
      <p:ext uri="{BB962C8B-B14F-4D97-AF65-F5344CB8AC3E}">
        <p14:creationId xmlns:p14="http://schemas.microsoft.com/office/powerpoint/2010/main" val="1395830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Yörüngesinin Elips Şeklinde Olmasının Sonuçları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8"/>
            <a:ext cx="9572308" cy="4195481"/>
          </a:xfrm>
        </p:spPr>
        <p:txBody>
          <a:bodyPr>
            <a:normAutofit lnSpcReduction="10000"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 günberi durumundan sonra yörüngesi üzerinde hızlanır ve şubat ayı dönemi daha kısa sürede tamamlanır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Eylül ekinoksu iki gün gecikmeyle 23 Eylül’de gerçekleşir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durum günöte konumundan dolayı yolu uzayan ve yörünge hızı azalan Dünya’nın 21 Eylül’de ulaşması gereken yere iki gün geç ulaşmasıyla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ilgilidir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93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Yörüngesinin Elips Şeklinde Olmasının Sonuçları</a:t>
            </a:r>
            <a:endParaRPr lang="tr-TR" sz="40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852613"/>
            <a:ext cx="9395461" cy="4593907"/>
          </a:xfrm>
        </p:spPr>
      </p:pic>
    </p:spTree>
    <p:extLst>
      <p:ext uri="{BB962C8B-B14F-4D97-AF65-F5344CB8AC3E}">
        <p14:creationId xmlns:p14="http://schemas.microsoft.com/office/powerpoint/2010/main" val="2164944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174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 Yuvarlağının Eksen Eğikliği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4313" y="1394460"/>
            <a:ext cx="4427827" cy="4922519"/>
          </a:xfrm>
        </p:spPr>
        <p:txBody>
          <a:bodyPr>
            <a:no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Ekvator ile yörünge düzlemi arasındaki 23° 27'lık açı farkına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eksen eğikliği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denir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Eksen eğikliğinin 23° 27' olması nedeniyle; Dönenceler 23° 27' ve kutup daireleri 66° 33' enlemlerinden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0" y="1880570"/>
            <a:ext cx="5069549" cy="395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7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2945"/>
          </a:xfrm>
        </p:spPr>
        <p:txBody>
          <a:bodyPr/>
          <a:lstStyle/>
          <a:p>
            <a:pPr algn="ctr"/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EVREN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GÜNEŞ SİSTEMİ, DÜNYA’MIZ</a:t>
            </a:r>
            <a:endParaRPr lang="tr-TR" sz="4000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103312" y="1395664"/>
            <a:ext cx="8946541" cy="4852736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Güneş’in çevresinde dönen, kendi ışık kaynakları bulunmayan, Güneş’ten aldığı ışığı yansıtan gök cisimlerine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gezegen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denir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Gezegenler yapısal özelliklerine göre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 (karasal)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gezegenler ve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 (gaz)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gezegenler olmak üzere iki gruba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ayrılır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Güneş’e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 uzaklıklarına göre Güneş sistemindeki ilk dört gezegen olan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Merkür, Venüs, Dünya ve Mars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 gezegenler olarak adlandırılır</a:t>
            </a:r>
          </a:p>
        </p:txBody>
      </p:sp>
    </p:spTree>
    <p:extLst>
      <p:ext uri="{BB962C8B-B14F-4D97-AF65-F5344CB8AC3E}">
        <p14:creationId xmlns:p14="http://schemas.microsoft.com/office/powerpoint/2010/main" val="5197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172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 Yuvarlağının Eksen Eğikliği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4732" y="1234440"/>
            <a:ext cx="10075228" cy="5013959"/>
          </a:xfrm>
        </p:spPr>
        <p:txBody>
          <a:bodyPr>
            <a:no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ışınlarının yeryüzüne düşme açısı yıl boyunca değişir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 sonucunda mevsimler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oluşur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Farklı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yarım kürelerde farklı mevsimler yaşanır.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Haziran’da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Kuzey Yarım Küre,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Aralık’ta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Güney Yarım Küre, Güneş ışınlarını daha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açılarla alır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NOT: Eğer eksen eğikliği olmasaydı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ışınları sürekli Ekvator’a dik gelecek, mevsimler oluşmayacaktı.</a:t>
            </a:r>
          </a:p>
        </p:txBody>
      </p:sp>
    </p:spTree>
    <p:extLst>
      <p:ext uri="{BB962C8B-B14F-4D97-AF65-F5344CB8AC3E}">
        <p14:creationId xmlns:p14="http://schemas.microsoft.com/office/powerpoint/2010/main" val="522639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602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 Yuvarlağının Eksen Eğikliği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851660"/>
            <a:ext cx="9595168" cy="439673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Aydınlanma çemberinin sınırı da mevsimlere göre değişir.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Dönencelerin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kutup dairelerinin sınırları belirlenir ve matematik iklim kuşakları ortaya çıkar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Güneş’in doğuş ve batış yerleri ile saatleri de yıl boyunca değişir. Gece-gündüz süreleri ve bu süreler arasındaki fark,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Ekvator’dan kutuplara doğru gidildikçe artar</a:t>
            </a:r>
          </a:p>
        </p:txBody>
      </p:sp>
    </p:spTree>
    <p:extLst>
      <p:ext uri="{BB962C8B-B14F-4D97-AF65-F5344CB8AC3E}">
        <p14:creationId xmlns:p14="http://schemas.microsoft.com/office/powerpoint/2010/main" val="421384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Güneş Çevresindeki (Yıllık Hareket) Hareketinin Sonuçları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853248"/>
            <a:ext cx="9709468" cy="4395151"/>
          </a:xfrm>
        </p:spPr>
        <p:txBody>
          <a:bodyPr>
            <a:normAutofit lnSpcReduction="10000"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yıllık hareketi sırasında Güneş ışınlarının yeryüzüne düşme açıları değişir.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Buna </a:t>
            </a:r>
            <a:r>
              <a:rPr lang="tr-TR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bağlı olarak </a:t>
            </a:r>
            <a:r>
              <a:rPr lang="tr-TR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mevsimler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meydana gelir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2)cisimlerin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gölge boyu da yıl içinde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değişir.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ışınlarının geliş açısı büyüdükçe gölge boyu kısalır. Güneş’in ufuk üzerinde doğduğu ve battığı yer de değişir</a:t>
            </a:r>
          </a:p>
        </p:txBody>
      </p:sp>
    </p:spTree>
    <p:extLst>
      <p:ext uri="{BB962C8B-B14F-4D97-AF65-F5344CB8AC3E}">
        <p14:creationId xmlns:p14="http://schemas.microsoft.com/office/powerpoint/2010/main" val="547633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Güneş Çevresindeki (Yıllık Hareket) Hareketinin Sonuçları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3272" y="2052918"/>
            <a:ext cx="6303328" cy="4195481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Yeryüzündeki herhangi bir yere Güneş ışınlarının geliş açısı değiştiği için o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yerde yıllık sıcaklık farkları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meydana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gelir. Buna bağlı olarak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1)basınç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farkları 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2)muson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rüzgârları oluşur.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0" y="2052918"/>
            <a:ext cx="4114800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Güneş Çevresindeki (Yıllık Hareket) Hareketinin Sonuçları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853248"/>
            <a:ext cx="9686608" cy="4395151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Yıllık hareket sonunda gece ve gündüz süreleri değiştiğinden, bir yerde Güneş’in doğuş ve batış saatleri de yıl içinde değişiklik gösterir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 Aydınlanma çemberi yılın her gününde Ekvator’u iki eşit parçaya böldüğünden, gece ile gündüz süresi yıl boyunca Ekvator’da birbirine eşit olur.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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ışınları yıl içinde dönencelere bir kez, dönenceler arasında kalan alanlara iki kez dik düşer </a:t>
            </a:r>
          </a:p>
        </p:txBody>
      </p:sp>
    </p:spTree>
    <p:extLst>
      <p:ext uri="{BB962C8B-B14F-4D97-AF65-F5344CB8AC3E}">
        <p14:creationId xmlns:p14="http://schemas.microsoft.com/office/powerpoint/2010/main" val="36739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744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Mevsimler ve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111" y="1280160"/>
            <a:ext cx="6737669" cy="4968239"/>
          </a:xfrm>
        </p:spPr>
        <p:txBody>
          <a:bodyPr>
            <a:normAutofit fontScale="92500"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ünya’nın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çevresinde dönmesi ve eksen eğikliğine bağlı olarak dört önemli gün ortaya çıkar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Bunlar aynı zamanda mevsim başlangıç günleridir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Mart ve 23 Eylül tarihlerine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ekinoks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(gece-gündüz eşitliği)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tarihleri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Haziran ve 21 Aralık tarihlerine ise </a:t>
            </a:r>
            <a:r>
              <a:rPr lang="tr-TR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solstis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(gün dönümü)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tarihleri denir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80" y="1485900"/>
            <a:ext cx="4594376" cy="47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602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Mevsimler ve Özellikleri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4293" y="1348740"/>
            <a:ext cx="9982807" cy="5120640"/>
          </a:xfrm>
        </p:spPr>
        <p:txBody>
          <a:bodyPr>
            <a:normAutofit/>
          </a:bodyPr>
          <a:lstStyle/>
          <a:p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Mart;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ışınları öğle vakti Ekvator’a dik açıyla düştüğü için Ekvator’da yatay bir düzleme dik olarak yerleştirilen bir çubuğun gölge boyu, öğle vakti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sıfır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olur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Kuzey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Yarım Küre’de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ilkbahar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Güney Yarım Küre’de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sonbahar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mevsimleri başlar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Aydınlanma çemberi bütün paralelleri iki eşit parçaya böldüğü için Dünya’nın her yerinde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gece gündüz eşitliği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yaşanır</a:t>
            </a:r>
            <a:endParaRPr lang="tr-TR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458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Mevsimler ve Özellikleri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7260" y="1257300"/>
            <a:ext cx="5372101" cy="4991099"/>
          </a:xfrm>
        </p:spPr>
        <p:txBody>
          <a:bodyPr>
            <a:normAutofit lnSpcReduction="10000"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Kuzey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Kutup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Noktasında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ay sürecek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gündüzler,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Güney Kutup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Noktasında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6 ay sürecek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geceler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başlar</a:t>
            </a:r>
          </a:p>
          <a:p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boylam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bulunan yerlerde Güneş 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aynı anda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doğar ve aynı anda 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batar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Ekvator’da tam doğudan doğar, tam batıdan batar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2" y="1476374"/>
            <a:ext cx="5029198" cy="43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172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Mevsimler ve Özellikleri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3" y="1737360"/>
            <a:ext cx="5668962" cy="451103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boylam üzerinde bulunan yerlerde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yerel saat aynıdır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Güneş’in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anda doğup batması durumu,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sadece ekinoks tarihlerinde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gerçekleşir.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1420177"/>
            <a:ext cx="36766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886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Mevsimler ve Özellikleri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211580"/>
            <a:ext cx="9663748" cy="5036819"/>
          </a:xfrm>
        </p:spPr>
        <p:txBody>
          <a:bodyPr>
            <a:normAutofit/>
          </a:bodyPr>
          <a:lstStyle/>
          <a:p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Haziran;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ışınları öğle vakti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Yengeç </a:t>
            </a:r>
            <a:r>
              <a:rPr lang="tr-TR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Dönencesi'ne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(23° 27' kuzey paraleli)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düşmektedir.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Yengeç Dönencesi üzerinde yatay bir düzleme dik yerleştirilen bir çubuğun saat 12.00’de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gölgesi 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oluşmaz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Haziran’dan sonra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Kuzey Yarım Küre’de yaz, Güney Yarım Küre’de ise kış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mevsimi yaşanmaya başlar</a:t>
            </a:r>
            <a:endParaRPr lang="tr-TR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8566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EVREN, GÜNEŞ SİSTEMİ, DÜNYA’MIZ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251284"/>
            <a:ext cx="8946541" cy="4997115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Dünya, karasal gezegenlerin en büyüğüdür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Mars ve asteroit kuşağının ötesinde yer alan 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Jüpiter, </a:t>
            </a:r>
            <a:r>
              <a:rPr lang="tr-TR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Satürn,Uranüs,Neptün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dış gezegenler olarak adlandırılır.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gezegenler katı gezegenlerden daha büyüktür. Hidrojen ve diğer gazların yoğunlaşmasıyla oluşmuşlardır. </a:t>
            </a:r>
          </a:p>
        </p:txBody>
      </p:sp>
    </p:spTree>
    <p:extLst>
      <p:ext uri="{BB962C8B-B14F-4D97-AF65-F5344CB8AC3E}">
        <p14:creationId xmlns:p14="http://schemas.microsoft.com/office/powerpoint/2010/main" val="13129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886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Mevsimler ve Özellikleri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526857"/>
            <a:ext cx="5046028" cy="5036819"/>
          </a:xfrm>
        </p:spPr>
        <p:txBody>
          <a:bodyPr>
            <a:normAutofit lnSpcReduction="10000"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Kuzey Yarım Küre’de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uzun gündüz, en kısa gece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Güney Yarım Küre’de ise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uzun gece, en kısa gündüz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yaşanır.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Kuzey Kutup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Noktasına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gidildikçe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gündüz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Güney Kutup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Noktasına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gidildikçe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gece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süresi uzar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0" y="1458277"/>
            <a:ext cx="5166360" cy="47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744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Mevsimler ve Özellikleri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1119" y="1420357"/>
            <a:ext cx="5777548" cy="4968239"/>
          </a:xfrm>
        </p:spPr>
        <p:txBody>
          <a:bodyPr>
            <a:normAutofit lnSpcReduction="10000"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Kuzey Kutup Dairesi üzerinde 24 saat gündüz, Güney Kutup Dairesi üzerinde 24 saat gece yaşanır.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Kuzey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Kutup Dairesi ile Kuzey Kutup Noktası arasında kalan yerler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tamamen aydınlık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Güney Kutup Dairesi ile Güney Kutup Noktası arasında kalan yerler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tamamen karanlıktır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67" y="1302505"/>
            <a:ext cx="5018513" cy="49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030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Mevsimler ve Özellikleri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303020"/>
            <a:ext cx="8946541" cy="4945379"/>
          </a:xfrm>
        </p:spPr>
        <p:txBody>
          <a:bodyPr>
            <a:normAutofit lnSpcReduction="10000"/>
          </a:bodyPr>
          <a:lstStyle/>
          <a:p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Eylül;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Kuzey Yarım Küre’de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sonbahar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Güney Yarım Küre’de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ilkbahar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mevsimi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başlar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her yerinde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gece gündüz eşitliği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yaşanır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boylam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 bulunan yerlerde Güneş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anda doğar </a:t>
            </a:r>
            <a:r>
              <a:rPr lang="tr-T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aynı anda batar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Ekvator’da tam doğudan doğar, tam batıdan batar.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172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Mevsimler ve Özellikleri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240281"/>
            <a:ext cx="4497387" cy="2971800"/>
          </a:xfrm>
        </p:spPr>
        <p:txBody>
          <a:bodyPr>
            <a:normAutofit lnSpcReduction="10000"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tarihten sonra Kuzey Kutup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Noktasında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ay sürecek geceler, Güney Kutup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Noktasında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6 ay sürecek gündüzler başlar.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3" y="164592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028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Mevsimler ve Özellikleri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348740"/>
            <a:ext cx="9892348" cy="4899659"/>
          </a:xfrm>
        </p:spPr>
        <p:txBody>
          <a:bodyPr>
            <a:normAutofit/>
          </a:bodyPr>
          <a:lstStyle/>
          <a:p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Aralık;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ışınları öğle vakti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Oğlak </a:t>
            </a:r>
            <a:r>
              <a:rPr lang="tr-TR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Dönencesi'ne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(23° 27' güney paraleli)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açıyla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gelir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Oğlak Dönencesi üzerinde yatay bir düzleme dik yerleştirilen bir çubuğun saat 12.00’de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gölgesi 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oluşmaz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Kuzey Yarım Küre'de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kış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Güney Yarım Küre'de ise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mevsimi yaşanmaya başlar</a:t>
            </a:r>
            <a:endParaRPr lang="tr-TR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886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Mevsimler ve Özellikleri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3" y="1211580"/>
            <a:ext cx="5091748" cy="5036819"/>
          </a:xfrm>
        </p:spPr>
        <p:txBody>
          <a:bodyPr>
            <a:normAutofit lnSpcReduction="10000"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Kuzey Yarım Küre'de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uzun gece, en kısa gündüz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Güney Yarım Küre'de ise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uzun gündüz, en kısa gece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yaşanır.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Güney Kutup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Noktasına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gidildikçe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gündüz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Kuzey Kutup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Noktasına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gidildikçe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gece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süresi uzar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61" y="1404937"/>
            <a:ext cx="4892039" cy="433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886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Mevsimler ve Özellikleri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111" y="1211580"/>
            <a:ext cx="6417629" cy="5036819"/>
          </a:xfrm>
        </p:spPr>
        <p:txBody>
          <a:bodyPr>
            <a:no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Güney Kutup Dairesi ile Güney Kutup Noktası arasında kalan yerler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tamamen aydınlık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Kuzey Kutup Dairesi ile Kuzey Kutup Noktası arasında kalan yerler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tamamen karanlıktır. </a:t>
            </a:r>
            <a:endParaRPr lang="tr-TR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Güney Kutup Dairesi üzerinde 24 saat gündüz, Kuzey Kutup Dairesi üzerinde 24 saat gece yaşanır.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40" y="1824989"/>
            <a:ext cx="444246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458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Özel Tarihler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4150" y="1280160"/>
            <a:ext cx="6373872" cy="5234940"/>
          </a:xfrm>
        </p:spPr>
        <p:txBody>
          <a:bodyPr>
            <a:noAutofit/>
          </a:bodyPr>
          <a:lstStyle/>
          <a:p>
            <a:r>
              <a:rPr lang="tr-TR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Mart;</a:t>
            </a:r>
          </a:p>
          <a:p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Mart’ta Türkiye’de</a:t>
            </a:r>
            <a:r>
              <a:rPr lang="tr-TR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ilkbahar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mevsimi başlar</a:t>
            </a:r>
          </a:p>
          <a:p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Gece ve gündüz sürelerinde </a:t>
            </a:r>
            <a:r>
              <a:rPr lang="tr-TR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eşitlik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yaşanmaktadır.</a:t>
            </a:r>
          </a:p>
          <a:p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 tarihten 21 Haziran tarihine kadar </a:t>
            </a:r>
            <a:r>
              <a:rPr lang="tr-TR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gündüz süreleri uzamaya, gece süreleri kısalmaya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devam eder. </a:t>
            </a:r>
          </a:p>
          <a:p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Ancak bu dönem boyunca gündüzler gecelerden uzundur</a:t>
            </a:r>
          </a:p>
          <a:p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645130" y="42985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20" y="1853248"/>
            <a:ext cx="4752975" cy="38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600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Özel Tarihler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188720"/>
            <a:ext cx="9983788" cy="5059679"/>
          </a:xfrm>
        </p:spPr>
        <p:txBody>
          <a:bodyPr>
            <a:normAutofit/>
          </a:bodyPr>
          <a:lstStyle/>
          <a:p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Haziran;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Haziran’da Türkiye’de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mevsimi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başlar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Güneş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ışınları gelebileceği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büyük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açıyla gelir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 öğle vakitleri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kısa gölge boyu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yaşanır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uzun gündüz ve en kısa gece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yaşanır.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Haziran’dan 23 Eylül'e kadar gündüz süreleri kısalır, geceler uzar. Ancak gündüzler gecelerden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uzundur</a:t>
            </a:r>
          </a:p>
          <a:p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Kuzeye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doğru gidildikçe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gündüz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süresi uzar </a:t>
            </a:r>
            <a:endParaRPr lang="tr-TR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458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Özel Tarihler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111" y="1417320"/>
            <a:ext cx="6920549" cy="4831079"/>
          </a:xfrm>
        </p:spPr>
        <p:txBody>
          <a:bodyPr>
            <a:normAutofit fontScale="92500" lnSpcReduction="10000"/>
          </a:bodyPr>
          <a:lstStyle/>
          <a:p>
            <a:r>
              <a:rPr lang="tr-TR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Eylül;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sonbahar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mevsimi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başlar.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gündüz sürelerinde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eşitlik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yaşanmaktadır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tarihten 21 Aralık'a kadar gündüzler kısalır, geceler uzar. Ancak geceler gündüzlerden daha uzundur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Aynı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boylam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 bulunan yerlerde Güneş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anda doğar, aynı anda 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batar</a:t>
            </a:r>
            <a:endParaRPr lang="tr-TR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60" y="1802382"/>
            <a:ext cx="4236720" cy="350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0756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EVREN, GÜNEŞ SİSTEMİ, DÜNYA’MIZ</a:t>
            </a:r>
            <a:endParaRPr lang="tr-TR" sz="40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7602"/>
            <a:ext cx="11041380" cy="4923805"/>
          </a:xfrm>
        </p:spPr>
      </p:pic>
    </p:spTree>
    <p:extLst>
      <p:ext uri="{BB962C8B-B14F-4D97-AF65-F5344CB8AC3E}">
        <p14:creationId xmlns:p14="http://schemas.microsoft.com/office/powerpoint/2010/main" val="15928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458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Özel Tarihler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111" y="1257300"/>
            <a:ext cx="6851970" cy="4991099"/>
          </a:xfrm>
        </p:spPr>
        <p:txBody>
          <a:bodyPr>
            <a:normAutofit lnSpcReduction="10000"/>
          </a:bodyPr>
          <a:lstStyle/>
          <a:p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Aralık;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kış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mevsimi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başlar.</a:t>
            </a:r>
          </a:p>
          <a:p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uzun gece, en kısa gündüz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süresi yaşanır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tarihten 21 Mart'a kadar gündüzler uzar, geceler kısalır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 geceler gündüzlerden uzundur.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Yıl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uzun gölge boyu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ölçülür.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1" y="1828799"/>
            <a:ext cx="420966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600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MATEMATİK İKLİM KUŞAKLARI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3" y="1394460"/>
            <a:ext cx="8932228" cy="485393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Yörünge hareketi ve eksen eğikliğine bağlı olarak güneş ışınlarının bir noktaya düşme açısı yıl boyunca sürekli değişmektedir.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 sıcaklığın yıl içinde değişmesine neden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olmaktadır</a:t>
            </a:r>
          </a:p>
          <a:p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Ekliptik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düzlem ile Ekvator düzlemi arasında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23° 27'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açı farkı olduğu için matematik iklim kuşakları oluşmuştur.</a:t>
            </a:r>
          </a:p>
        </p:txBody>
      </p:sp>
    </p:spTree>
    <p:extLst>
      <p:ext uri="{BB962C8B-B14F-4D97-AF65-F5344CB8AC3E}">
        <p14:creationId xmlns:p14="http://schemas.microsoft.com/office/powerpoint/2010/main" val="27859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600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MATEMATİK İKLİM KUŞAKLARI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3" y="1188720"/>
            <a:ext cx="6143307" cy="5394960"/>
          </a:xfrm>
        </p:spPr>
        <p:txBody>
          <a:bodyPr>
            <a:normAutofit lnSpcReduction="10000"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Ekvator ile dönenceler (23° 27' kuzey ve güney enlemleri) arasında kalan alana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tropikal 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kuşak,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dönenceler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kutup daireleri (66° 33' kuzey ve güney enlemleri) arasında kalan alana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 kuşak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kutup daireleri ile kutup noktaları (90° kuzey ve güney enlemleri) arasında kalan alana ise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kutup kuşağı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denir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20" y="2025748"/>
            <a:ext cx="4232503" cy="328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69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IŞINLARININ DÜŞME AÇISININ HESAPLANMASI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ışınları eksen eğikliğine bağlı olarak yıl içinde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dönenceler üzerine bir defa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dönenceler arasında kalan yerlere ise iki defa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 açıyla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düşer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Dönenceler ile kutuplar arasında yer alan düz bir zemine hiçbir zaman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 açı ile gelmez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 üzerindeki herhangi bir noktaya Güneş ışınlarının geliş açısı, yıl boyunca sürekli değişiklik gösterir</a:t>
            </a:r>
          </a:p>
        </p:txBody>
      </p:sp>
    </p:spTree>
    <p:extLst>
      <p:ext uri="{BB962C8B-B14F-4D97-AF65-F5344CB8AC3E}">
        <p14:creationId xmlns:p14="http://schemas.microsoft.com/office/powerpoint/2010/main" val="10030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IŞINLARININ DÜŞME AÇISININ HESAPLANMASI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110" y="1720673"/>
            <a:ext cx="7010165" cy="4395151"/>
          </a:xfrm>
        </p:spPr>
        <p:txBody>
          <a:bodyPr>
            <a:no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ışınlarının bir merkeze düşme açısını bulmak için Güneş ışınlarının dik geldiği yer ile sorulan yer arasındaki enlem farkı bulunup 90° den çıkarılır.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ÖDEV:41’KUZEY ENLEMİNDE YER </a:t>
            </a:r>
            <a:r>
              <a:rPr lang="tr-TR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ALAN KASTAMONU İLİNİN 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ARALIK VE 21 HAZİRAN DA GÜNEŞ IŞINLARININ DÜŞME AÇISINI HESAPLAYINIZ?</a:t>
            </a:r>
            <a:endParaRPr lang="tr-TR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76" y="1853248"/>
            <a:ext cx="3922395" cy="45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886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GÖLGE 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BOYLARI 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YÖNLERİ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531620"/>
            <a:ext cx="8946541" cy="4716779"/>
          </a:xfrm>
        </p:spPr>
        <p:txBody>
          <a:bodyPr>
            <a:no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Yatay bir düzleme dik yerleştirilen cisimlerin gölge boyları, Güneş ışınlarının geliş açısına bağlı olarak değişir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ışınlarının geliş açısı ise;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1)enlem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derecesine,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2)yaşanan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mevsime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günün saatine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bakı ve eğim koşullarına göre değişir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3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4456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GÖLGE BOYLARI VE YÖNLERİ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303020"/>
            <a:ext cx="10218420" cy="5234940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ışınlarının dik açı ile geldiği yerlerde yatay düzleme dik olarak bulunan cisimlerin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gölge boyu sıfırdır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Güneş ışınlarının 45° olduğu zaman ise bir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cismin gölgesi cismin boyuna eşittir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60" y="3594733"/>
            <a:ext cx="4953000" cy="29432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94734"/>
            <a:ext cx="558546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172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GÖLGE BOYLARI VE YÖNLERİ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668780"/>
            <a:ext cx="8946541" cy="457961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Dönenceler arasındaki düz bir zeminde bulunan noktalarda gölge boyu yılda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 kez sıfır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Dönenceler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Güneş ışınlarının en son dik geldiği enlemler olduğundan, bu noktalarda gölge boyu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yılda bir kez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sıfır olur.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Dönenceler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dışındaki düz bir zeminde bulunan yerlerde ise gölge boyları kesinlikle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sıfır olmaz</a:t>
            </a:r>
          </a:p>
        </p:txBody>
      </p:sp>
    </p:spTree>
    <p:extLst>
      <p:ext uri="{BB962C8B-B14F-4D97-AF65-F5344CB8AC3E}">
        <p14:creationId xmlns:p14="http://schemas.microsoft.com/office/powerpoint/2010/main" val="20338521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172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GÖLGE BOYLARI VE YÖNLERİ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234441"/>
            <a:ext cx="10166668" cy="1623060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Gölge yönü Güneş ışınlarının geldiği yönün tersine düşer. Gölge yönleri, Dünya’nın günlük ve yıllık hareketi ile eksen eğikliğine bağlı olarak değişir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98" y="2857501"/>
            <a:ext cx="4977448" cy="3678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646" y="2857500"/>
            <a:ext cx="5230554" cy="36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720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0282"/>
          </a:xfrm>
        </p:spPr>
        <p:txBody>
          <a:bodyPr/>
          <a:lstStyle/>
          <a:p>
            <a:pPr algn="ctr"/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SORULAR</a:t>
            </a: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5201" y="1143000"/>
            <a:ext cx="10646239" cy="544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Meridyenlerin boyları kutuplara gidildikçe kısalır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2.Dünya'nın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 ekseni etrafında dönmesi sonucu gece - gündüz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ardalanır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3.Paralellerin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boyları birbirine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eşittir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yıllık hareketi mevsimlerin oluşmasını sağlar.</a:t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5.Dünya'nın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dönüşü nedeniyle sürekli rüzgârların yönlerinde sapmalar olur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6.Ekvator'dan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kutuplara gidildikçe yer çekimi azalır.</a:t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8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4602"/>
          </a:xfrm>
        </p:spPr>
        <p:txBody>
          <a:bodyPr/>
          <a:lstStyle/>
          <a:p>
            <a:pPr algn="ctr"/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DÜNYA’NIN ŞEKLİ VE BOYUTLARI</a:t>
            </a: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211580"/>
            <a:ext cx="8946541" cy="5036819"/>
          </a:xfrm>
        </p:spPr>
        <p:txBody>
          <a:bodyPr>
            <a:normAutofit lnSpcReduction="10000"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şekli, kutuplardan hafif basık, Ekvator’da ise hafif şişkindir. Yer’in kendine has bu şekline </a:t>
            </a:r>
            <a:r>
              <a:rPr lang="tr-TR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geoid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(geoit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denir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 yuvarlağının geoit şekli, henüz katılaşmadan kendi ekseni etrafında dönüşü sırasında oluşan merkezkaç kuvvetinin etkisiyle savrulması sonucu meydana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gelmiştir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kutuplardan basık, Ekvator’dan şişkin olmasına bağlı olarak Ekvator çevresi (40.076 km) kutuplar çevresinden (40.009 km) daha uzundur</a:t>
            </a:r>
          </a:p>
        </p:txBody>
      </p:sp>
    </p:spTree>
    <p:extLst>
      <p:ext uri="{BB962C8B-B14F-4D97-AF65-F5344CB8AC3E}">
        <p14:creationId xmlns:p14="http://schemas.microsoft.com/office/powerpoint/2010/main" val="42648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1722"/>
          </a:xfrm>
        </p:spPr>
        <p:txBody>
          <a:bodyPr/>
          <a:lstStyle/>
          <a:p>
            <a:pPr algn="ctr"/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SORULAR</a:t>
            </a: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620" y="1234440"/>
            <a:ext cx="11224260" cy="5372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7.Dünya’nın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şekline bağlı olarak harita çiziminde hatalar oluşur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8.Okyanus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akıntılarının sapmalar oluşturmasının nedeni Dünya’nın şeklidir.</a:t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9.Kuzey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Güney Yarım Küre’de mevsimlerin süresi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eşittir.</a:t>
            </a:r>
          </a:p>
          <a:p>
            <a:pPr marL="0" indent="0"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10.23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Eylül’de Güney Yarım Küre’de yaz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başlar.</a:t>
            </a:r>
          </a:p>
          <a:p>
            <a:pPr marL="0" indent="0"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11.Matematik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iklim kuşaklarının sınırlarını eksen eğikliği belirler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12.Türkiye’de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yatay zemine dikilen bir cismin gölgesinin sıfır olması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olanaksızdır</a:t>
            </a:r>
          </a:p>
          <a:p>
            <a:pPr marL="0" indent="0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07926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4220" y="201258"/>
            <a:ext cx="9404723" cy="89602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DÜNYA’NIN ŞEKLİ VE BOYUTLARI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097280"/>
            <a:ext cx="8946541" cy="515111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 yeryüzündeki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uzun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hayalî çizgi Ekvator’dur.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Kutupların yarıçapı (6.357 km), Ekvator’un yarıçapından (6.378 km), 21 km daha kısa olduğu için kutuplar Dünya’nın merkezine daha yakındır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 çekimi Ekvator’da az, kutuplarda fazladır.</a:t>
            </a:r>
          </a:p>
        </p:txBody>
      </p:sp>
    </p:spTree>
    <p:extLst>
      <p:ext uri="{BB962C8B-B14F-4D97-AF65-F5344CB8AC3E}">
        <p14:creationId xmlns:p14="http://schemas.microsoft.com/office/powerpoint/2010/main" val="24914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3142"/>
          </a:xfrm>
        </p:spPr>
        <p:txBody>
          <a:bodyPr/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DÜNYA’NIN ŞEKLİ VE BOYUTLARI</a:t>
            </a:r>
            <a:endParaRPr lang="tr-TR" sz="40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6" y="1440180"/>
            <a:ext cx="10909314" cy="5189220"/>
          </a:xfrm>
        </p:spPr>
      </p:pic>
    </p:spTree>
    <p:extLst>
      <p:ext uri="{BB962C8B-B14F-4D97-AF65-F5344CB8AC3E}">
        <p14:creationId xmlns:p14="http://schemas.microsoft.com/office/powerpoint/2010/main" val="27545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0302"/>
          </a:xfrm>
        </p:spPr>
        <p:txBody>
          <a:bodyPr/>
          <a:lstStyle/>
          <a:p>
            <a:pPr algn="ctr"/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küresel şeklinin sonuçları ;</a:t>
            </a: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111" y="1303020"/>
            <a:ext cx="10555289" cy="4945379"/>
          </a:xfrm>
        </p:spPr>
        <p:txBody>
          <a:bodyPr>
            <a:no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Dünya’nın bir yarısı aydınlık iken diğer yarısı karanlık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olur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 üzerindeki aydınlık ve karanlık yarım küreleri ayıran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aydınlanma çemberi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(çizgisi)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oluşur</a:t>
            </a:r>
          </a:p>
          <a:p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95" y="3063240"/>
            <a:ext cx="8092439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547</TotalTime>
  <Words>2597</Words>
  <Application>Microsoft Office PowerPoint</Application>
  <PresentationFormat>Geniş ekran</PresentationFormat>
  <Paragraphs>230</Paragraphs>
  <Slides>60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5" baseType="lpstr">
      <vt:lpstr>Arial</vt:lpstr>
      <vt:lpstr>Century Gothic</vt:lpstr>
      <vt:lpstr>Times New Roman</vt:lpstr>
      <vt:lpstr>Wingdings 3</vt:lpstr>
      <vt:lpstr>İyon</vt:lpstr>
      <vt:lpstr>PowerPoint Sunusu</vt:lpstr>
      <vt:lpstr>EVREN, GÜNEŞ SİSTEMİ, DÜNYA’MIZ</vt:lpstr>
      <vt:lpstr>EVREN, GÜNEŞ SİSTEMİ, DÜNYA’MIZ</vt:lpstr>
      <vt:lpstr>EVREN, GÜNEŞ SİSTEMİ, DÜNYA’MIZ</vt:lpstr>
      <vt:lpstr>EVREN, GÜNEŞ SİSTEMİ, DÜNYA’MIZ</vt:lpstr>
      <vt:lpstr>DÜNYA’NIN ŞEKLİ VE BOYUTLARI</vt:lpstr>
      <vt:lpstr>DÜNYA’NIN ŞEKLİ VE BOYUTLARI</vt:lpstr>
      <vt:lpstr>DÜNYA’NIN ŞEKLİ VE BOYUTLARI</vt:lpstr>
      <vt:lpstr>Dünya’nın küresel şeklinin sonuçları ;</vt:lpstr>
      <vt:lpstr>Dünya’nın küresel şeklinin sonuçları ;</vt:lpstr>
      <vt:lpstr>Dünya’nın küresel şeklinin sonuçları ;</vt:lpstr>
      <vt:lpstr>Dünya’nın küresel şeklinin sonuçları ;</vt:lpstr>
      <vt:lpstr>Dünya’nın küresel şeklinin sonuçları ;</vt:lpstr>
      <vt:lpstr>DÜNYA’NIN KENDİ EKSENİ ETRAFINDAKİ HAREKETİ (GÜNLÜK HAREKET)</vt:lpstr>
      <vt:lpstr>DÜNYA’NIN KENDİ EKSENİ ETRAFINDAKİ HAREKETİ (GÜNLÜK HAREKET)</vt:lpstr>
      <vt:lpstr>DÜNYA’NIN KENDİ EKSENİ ETRAFINDAKİ HAREKETİNİN SONUÇLARI;</vt:lpstr>
      <vt:lpstr>DÜNYA’NIN KENDİ EKSENİ ETRAFINDAKİ HAREKETİNİN SONUÇLARI;</vt:lpstr>
      <vt:lpstr>DÜNYA’NIN KENDİ EKSENİ ETRAFINDAKİ HAREKETİNİN SONUÇLARI;</vt:lpstr>
      <vt:lpstr>DÜNYA’NIN KENDİ EKSENİ ETRAFINDAKİ HAREKETİNİN SONUÇLARI;</vt:lpstr>
      <vt:lpstr>Dünya batıdan doğuya doğru döndüğünden;</vt:lpstr>
      <vt:lpstr>Dünya batıdan doğuya doğru döndüğünden;</vt:lpstr>
      <vt:lpstr>DÜNYA’NIN GÜNEŞ ETRAFINDAKİ HAREKETİ (YILLIK HAREKET)</vt:lpstr>
      <vt:lpstr>DÜNYA’NIN GÜNEŞ ETRAFINDAKİ HAREKETİ (YILLIK HAREKET)</vt:lpstr>
      <vt:lpstr>Dünya’nın Yörüngesinin Elips Şeklinde Olmasının Sonuçları</vt:lpstr>
      <vt:lpstr>Dünya’nın Yörüngesinin Elips Şeklinde Olmasının Sonuçları</vt:lpstr>
      <vt:lpstr>Dünya’nın Yörüngesinin Elips Şeklinde Olmasının Sonuçları</vt:lpstr>
      <vt:lpstr>Dünya’nın Yörüngesinin Elips Şeklinde Olmasının Sonuçları</vt:lpstr>
      <vt:lpstr>Dünya’nın Yörüngesinin Elips Şeklinde Olmasının Sonuçları</vt:lpstr>
      <vt:lpstr>Yer Yuvarlağının Eksen Eğikliği</vt:lpstr>
      <vt:lpstr>Yer Yuvarlağının Eksen Eğikliği</vt:lpstr>
      <vt:lpstr>Yer Yuvarlağının Eksen Eğikliği</vt:lpstr>
      <vt:lpstr>Dünya’nın Güneş Çevresindeki (Yıllık Hareket) Hareketinin Sonuçları</vt:lpstr>
      <vt:lpstr>Dünya’nın Güneş Çevresindeki (Yıllık Hareket) Hareketinin Sonuçları</vt:lpstr>
      <vt:lpstr>Dünya’nın Güneş Çevresindeki (Yıllık Hareket) Hareketinin Sonuçları</vt:lpstr>
      <vt:lpstr>Mevsimler ve Özellikleri</vt:lpstr>
      <vt:lpstr>Mevsimler ve Özellikleri</vt:lpstr>
      <vt:lpstr>Mevsimler ve Özellikleri</vt:lpstr>
      <vt:lpstr>Mevsimler ve Özellikleri</vt:lpstr>
      <vt:lpstr>Mevsimler ve Özellikleri</vt:lpstr>
      <vt:lpstr>Mevsimler ve Özellikleri</vt:lpstr>
      <vt:lpstr>Mevsimler ve Özellikleri</vt:lpstr>
      <vt:lpstr>Mevsimler ve Özellikleri</vt:lpstr>
      <vt:lpstr>Mevsimler ve Özellikleri</vt:lpstr>
      <vt:lpstr>Mevsimler ve Özellikleri</vt:lpstr>
      <vt:lpstr>Mevsimler ve Özellikleri</vt:lpstr>
      <vt:lpstr>Mevsimler ve Özellikleri</vt:lpstr>
      <vt:lpstr>Türkiye’de Özel Tarihler</vt:lpstr>
      <vt:lpstr>Türkiye’de Özel Tarihler</vt:lpstr>
      <vt:lpstr>Türkiye’de Özel Tarihler</vt:lpstr>
      <vt:lpstr>Türkiye’de Özel Tarihler</vt:lpstr>
      <vt:lpstr>MATEMATİK İKLİM KUŞAKLARI</vt:lpstr>
      <vt:lpstr>MATEMATİK İKLİM KUŞAKLARI</vt:lpstr>
      <vt:lpstr>GÜNEŞ IŞINLARININ DÜŞME AÇISININ HESAPLANMASI</vt:lpstr>
      <vt:lpstr>GÜNEŞ IŞINLARININ DÜŞME AÇISININ HESAPLANMASI</vt:lpstr>
      <vt:lpstr>GÖLGE BOYLARI VE YÖNLERİ</vt:lpstr>
      <vt:lpstr>GÖLGE BOYLARI VE YÖNLERİ</vt:lpstr>
      <vt:lpstr>GÖLGE BOYLARI VE YÖNLERİ</vt:lpstr>
      <vt:lpstr>GÖLGE BOYLARI VE YÖNLERİ</vt:lpstr>
      <vt:lpstr>SORULAR</vt:lpstr>
      <vt:lpstr>SORULAR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KAANONAR</dc:creator>
  <cp:lastModifiedBy>KAANONAR</cp:lastModifiedBy>
  <cp:revision>38</cp:revision>
  <dcterms:created xsi:type="dcterms:W3CDTF">2020-10-05T11:33:58Z</dcterms:created>
  <dcterms:modified xsi:type="dcterms:W3CDTF">2020-10-10T08:45:13Z</dcterms:modified>
</cp:coreProperties>
</file>